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4" r:id="rId4"/>
    <p:sldId id="280" r:id="rId5"/>
    <p:sldId id="335" r:id="rId6"/>
    <p:sldId id="310" r:id="rId7"/>
    <p:sldId id="306" r:id="rId8"/>
    <p:sldId id="348" r:id="rId9"/>
    <p:sldId id="350" r:id="rId10"/>
    <p:sldId id="307" r:id="rId11"/>
    <p:sldId id="328" r:id="rId12"/>
    <p:sldId id="298" r:id="rId13"/>
    <p:sldId id="288" r:id="rId14"/>
    <p:sldId id="290" r:id="rId15"/>
    <p:sldId id="301" r:id="rId16"/>
    <p:sldId id="274" r:id="rId17"/>
    <p:sldId id="314" r:id="rId18"/>
    <p:sldId id="319" r:id="rId19"/>
    <p:sldId id="317" r:id="rId20"/>
    <p:sldId id="313" r:id="rId21"/>
    <p:sldId id="316" r:id="rId22"/>
    <p:sldId id="352" r:id="rId23"/>
    <p:sldId id="315" r:id="rId24"/>
    <p:sldId id="353" r:id="rId25"/>
    <p:sldId id="322" r:id="rId26"/>
    <p:sldId id="346" r:id="rId27"/>
    <p:sldId id="311" r:id="rId28"/>
    <p:sldId id="336" r:id="rId29"/>
    <p:sldId id="270" r:id="rId30"/>
    <p:sldId id="272" r:id="rId31"/>
    <p:sldId id="304" r:id="rId32"/>
    <p:sldId id="354" r:id="rId33"/>
    <p:sldId id="323" r:id="rId34"/>
    <p:sldId id="259" r:id="rId35"/>
    <p:sldId id="337" r:id="rId36"/>
    <p:sldId id="342" r:id="rId37"/>
    <p:sldId id="340" r:id="rId38"/>
    <p:sldId id="341" r:id="rId39"/>
    <p:sldId id="285" r:id="rId40"/>
    <p:sldId id="329" r:id="rId41"/>
  </p:sldIdLst>
  <p:sldSz cx="9144000" cy="6858000" type="screen4x3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AR" lastIdx="11" clrIdx="0">
    <p:extLst/>
  </p:cmAuthor>
  <p:cmAuthor id="2" name="Stephen Roberts" initials="SR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86420" autoAdjust="0"/>
  </p:normalViewPr>
  <p:slideViewPr>
    <p:cSldViewPr snapToGrid="0"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85D23C2-615C-47CE-9FD8-6AE4807C3947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3"/>
            <a:ext cx="4278842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F6EF767-96DC-4523-B491-058BC6945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0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0636521-39D1-42C9-A98A-49298863DEAE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278842" cy="34106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3"/>
            <a:ext cx="4278842" cy="341063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2805695B-116F-4AEA-AE10-FC5D14D49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3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0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67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6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0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03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6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54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6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18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5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Keep list of numbers&lt;-&gt;real people somewhere safe!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4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2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2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99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Measurement – how good is this test?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7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45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04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04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3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901" indent="-164901">
              <a:buFontTx/>
              <a:buChar char="-"/>
            </a:pP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31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4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16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267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96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21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27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7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9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8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2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083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695B-116F-4AEA-AE10-FC5D14D49F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431" y="1617797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8000" b="0" spc="-300">
                <a:solidFill>
                  <a:srgbClr val="FF00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57350" y="3837905"/>
            <a:ext cx="6858000" cy="2001414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5186517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6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8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30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4850582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0" y="2571751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8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1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9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9" y="2571751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5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4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3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4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9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6600" b="0" spc="-300">
                <a:solidFill>
                  <a:srgbClr val="FF00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6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657226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342238"/>
            <a:ext cx="3768912" cy="40141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2" y="1681163"/>
            <a:ext cx="3776661" cy="65722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200" b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2" y="2338390"/>
            <a:ext cx="3776661" cy="40179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2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bmh.manchester.ac.uk/biostatistics/teaching/statisticalsuppo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hs-Medstats@manchester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ervices.manchester.ac.uk/softwar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bmh.manchester.ac.uk/biostatistics/teaching/statisticalsupport" TargetMode="External"/><Relationship Id="rId4" Type="http://schemas.openxmlformats.org/officeDocument/2006/relationships/hyperlink" Target="http://www.statsdirec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433" y="1617797"/>
            <a:ext cx="8045939" cy="164149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Statistics </a:t>
            </a:r>
            <a:br>
              <a:rPr lang="en-GB" dirty="0" smtClean="0"/>
            </a:br>
            <a:r>
              <a:rPr lang="en-GB" sz="7300" dirty="0" smtClean="0"/>
              <a:t>Guidance</a:t>
            </a:r>
            <a:r>
              <a:rPr lang="en-GB" dirty="0" smtClean="0"/>
              <a:t> and Support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Matt Gittins</a:t>
            </a:r>
          </a:p>
          <a:p>
            <a:r>
              <a:rPr lang="en-GB" sz="2800" dirty="0" err="1" smtClean="0"/>
              <a:t>UoM</a:t>
            </a:r>
            <a:r>
              <a:rPr lang="en-GB" sz="2800" dirty="0" smtClean="0"/>
              <a:t> Centre for Biostatistics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31" y="103917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  <a:latin typeface="+mj-lt"/>
              </a:rPr>
              <a:t>A</a:t>
            </a:r>
            <a:r>
              <a:rPr lang="en-GB" sz="2800" dirty="0" smtClean="0">
                <a:solidFill>
                  <a:schemeClr val="accent6"/>
                </a:solidFill>
                <a:latin typeface="+mj-lt"/>
              </a:rPr>
              <a:t>PEP (Research)</a:t>
            </a:r>
            <a:endParaRPr lang="en-GB" sz="28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8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Useful Statistical 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16765"/>
            <a:ext cx="7675350" cy="5062331"/>
          </a:xfrm>
        </p:spPr>
        <p:txBody>
          <a:bodyPr>
            <a:noAutofit/>
          </a:bodyPr>
          <a:lstStyle/>
          <a:p>
            <a:r>
              <a:rPr lang="en-GB" dirty="0" smtClean="0"/>
              <a:t>Introductory</a:t>
            </a:r>
          </a:p>
          <a:p>
            <a:pPr lvl="1"/>
            <a:r>
              <a:rPr lang="en-GB" dirty="0" smtClean="0"/>
              <a:t>Campbell MJ &amp; Machin D (1990) Medical Statistics: A </a:t>
            </a:r>
            <a:r>
              <a:rPr lang="en-GB" dirty="0" err="1" smtClean="0"/>
              <a:t>Commonsense</a:t>
            </a:r>
            <a:r>
              <a:rPr lang="en-GB" dirty="0" smtClean="0"/>
              <a:t> Approach. West Sussex. John Wiley &amp; Sons Ltd. </a:t>
            </a:r>
          </a:p>
          <a:p>
            <a:pPr lvl="1"/>
            <a:r>
              <a:rPr lang="en-GB" dirty="0" smtClean="0"/>
              <a:t>Bland M (2000 ). An Introduction to Medical Statistics. Oxford: Oxford University Press.</a:t>
            </a:r>
          </a:p>
          <a:p>
            <a:pPr lvl="1"/>
            <a:r>
              <a:rPr lang="en-GB" dirty="0" smtClean="0"/>
              <a:t>Gardner MJ &amp; Altman DG. (2000) Statistics with Confidence: Confidence Intervals and Statistical Guidelines. London: BMJ Publishing.</a:t>
            </a:r>
          </a:p>
          <a:p>
            <a:pPr lvl="0"/>
            <a:r>
              <a:rPr lang="en-GB" dirty="0" smtClean="0"/>
              <a:t>More Advanced</a:t>
            </a:r>
          </a:p>
          <a:p>
            <a:pPr lvl="1"/>
            <a:r>
              <a:rPr lang="en-GB" dirty="0" smtClean="0"/>
              <a:t>Altman DG (1991). Practical Statistics for Medical Research. London: Chapman &amp; Hall.</a:t>
            </a:r>
          </a:p>
          <a:p>
            <a:pPr lvl="1"/>
            <a:r>
              <a:rPr lang="en-GB" dirty="0" smtClean="0"/>
              <a:t>Armitage P &amp; Berry G (1994). Statistical Methods in Medical Research. Oxford: </a:t>
            </a:r>
            <a:r>
              <a:rPr lang="en-GB" dirty="0" err="1" smtClean="0"/>
              <a:t>Blackwells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BMJ statistical notes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4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Hints and Tips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2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Hints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2200760"/>
            <a:ext cx="7675350" cy="3976204"/>
          </a:xfrm>
        </p:spPr>
        <p:txBody>
          <a:bodyPr>
            <a:normAutofit/>
          </a:bodyPr>
          <a:lstStyle/>
          <a:p>
            <a:r>
              <a:rPr lang="en-GB" dirty="0" smtClean="0"/>
              <a:t>Designing your study</a:t>
            </a:r>
          </a:p>
          <a:p>
            <a:endParaRPr lang="en-GB" dirty="0"/>
          </a:p>
          <a:p>
            <a:r>
              <a:rPr lang="en-GB" dirty="0" smtClean="0"/>
              <a:t>Data Collection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Data management, entry and cleaning</a:t>
            </a:r>
          </a:p>
          <a:p>
            <a:endParaRPr lang="en-GB" dirty="0"/>
          </a:p>
          <a:p>
            <a:r>
              <a:rPr lang="en-GB" dirty="0" smtClean="0"/>
              <a:t>Analysis and interpretation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0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Keep It Simple!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Don’t be too ambitious: </a:t>
            </a:r>
          </a:p>
          <a:p>
            <a:pPr lvl="1"/>
            <a:r>
              <a:rPr lang="en-GB" dirty="0" smtClean="0"/>
              <a:t>a small well-designed project is preferable to a large diffuse one.</a:t>
            </a:r>
          </a:p>
          <a:p>
            <a:r>
              <a:rPr lang="en-GB" dirty="0" smtClean="0"/>
              <a:t>Make sure that your project design is as simple as possible while remaining compatible with the aims.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supervisors have unrealistic expectations as to what is possible in 10 weeks.</a:t>
            </a:r>
          </a:p>
          <a:p>
            <a:pPr lvl="1"/>
            <a:r>
              <a:rPr lang="en-GB" dirty="0" smtClean="0"/>
              <a:t>Seek advice if you feel expectations are unrealistic</a:t>
            </a:r>
          </a:p>
          <a:p>
            <a:pPr lvl="2"/>
            <a:r>
              <a:rPr lang="en-GB" dirty="0"/>
              <a:t>Do challenge unrealistic expectations! </a:t>
            </a:r>
          </a:p>
          <a:p>
            <a:pPr lvl="2"/>
            <a:r>
              <a:rPr lang="en-GB" dirty="0" smtClean="0"/>
              <a:t>Don’t </a:t>
            </a:r>
            <a:r>
              <a:rPr lang="en-GB" dirty="0"/>
              <a:t>take </a:t>
            </a:r>
            <a:r>
              <a:rPr lang="en-GB" dirty="0" smtClean="0"/>
              <a:t>on overly complicated analyses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Design your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Write down clear short list of Aims and Objectives</a:t>
            </a:r>
          </a:p>
          <a:p>
            <a:r>
              <a:rPr lang="en-GB" dirty="0" smtClean="0"/>
              <a:t>Write down the hypotheses you are testing or the outcomes you are estimating or the standards you are auditing against.</a:t>
            </a:r>
          </a:p>
          <a:p>
            <a:pPr lvl="1"/>
            <a:r>
              <a:rPr lang="en-GB" dirty="0" smtClean="0"/>
              <a:t>And consider them critically</a:t>
            </a:r>
          </a:p>
          <a:p>
            <a:pPr lvl="1"/>
            <a:r>
              <a:rPr lang="en-GB" dirty="0" smtClean="0"/>
              <a:t>Don’t try to investigate too many questions or you will end up answering none!</a:t>
            </a:r>
          </a:p>
          <a:p>
            <a:r>
              <a:rPr lang="en-GB" dirty="0" smtClean="0"/>
              <a:t>Design the data collection to address the hypotheses or measure the outcomes</a:t>
            </a:r>
          </a:p>
          <a:p>
            <a:pPr lvl="1"/>
            <a:r>
              <a:rPr lang="en-GB" dirty="0" smtClean="0"/>
              <a:t>Limited by access approvals in place </a:t>
            </a:r>
          </a:p>
          <a:p>
            <a:r>
              <a:rPr lang="en-GB" dirty="0" smtClean="0"/>
              <a:t>Once you have designed your study re-evaluate your study objectives.</a:t>
            </a:r>
          </a:p>
          <a:p>
            <a:pPr lvl="1"/>
            <a:r>
              <a:rPr lang="en-GB" dirty="0" smtClean="0"/>
              <a:t>Can your data answer the question?</a:t>
            </a:r>
            <a:endParaRPr lang="en-GB" dirty="0"/>
          </a:p>
        </p:txBody>
      </p:sp>
      <p:sp>
        <p:nvSpPr>
          <p:cNvPr id="4" name="Curved Right Arrow 3"/>
          <p:cNvSpPr/>
          <p:nvPr/>
        </p:nvSpPr>
        <p:spPr>
          <a:xfrm flipH="1" flipV="1">
            <a:off x="7865578" y="1536700"/>
            <a:ext cx="1104900" cy="50927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3600" dirty="0" smtClean="0">
                <a:solidFill>
                  <a:schemeClr val="tx1">
                    <a:alpha val="74000"/>
                  </a:schemeClr>
                </a:solidFill>
              </a:rPr>
              <a:t>ITERATE</a:t>
            </a:r>
            <a:endParaRPr lang="en-GB" sz="3600" dirty="0">
              <a:solidFill>
                <a:schemeClr val="tx1">
                  <a:alpha val="7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Audit or Research?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 smtClean="0"/>
              <a:t>Audit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40000" y="2342238"/>
            <a:ext cx="3453704" cy="40141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dirty="0"/>
              <a:t>Interest is in the specific set of patients/people</a:t>
            </a:r>
            <a:r>
              <a:rPr lang="en-GB" sz="2200" dirty="0" smtClean="0"/>
              <a:t>/…</a:t>
            </a: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2200" dirty="0"/>
              <a:t>Your data is typically all the population of interest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Question: Are </a:t>
            </a:r>
            <a:r>
              <a:rPr lang="en-GB" sz="2200" dirty="0"/>
              <a:t>pre-specified standards being </a:t>
            </a:r>
            <a:r>
              <a:rPr lang="en-GB" sz="2200" dirty="0" smtClean="0"/>
              <a:t>met in this place at this time?</a:t>
            </a:r>
          </a:p>
          <a:p>
            <a:pPr>
              <a:lnSpc>
                <a:spcPct val="80000"/>
              </a:lnSpc>
            </a:pP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2200" dirty="0"/>
              <a:t>Analysis is descriptive – how many meet the standards</a:t>
            </a:r>
            <a:r>
              <a:rPr lang="en-GB" sz="2200" dirty="0" smtClean="0"/>
              <a:t>? Who does not?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98504" y="1681163"/>
            <a:ext cx="3918039" cy="657226"/>
          </a:xfrm>
        </p:spPr>
        <p:txBody>
          <a:bodyPr/>
          <a:lstStyle/>
          <a:p>
            <a:r>
              <a:rPr lang="en-GB" sz="3200" dirty="0" smtClean="0"/>
              <a:t>Research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2338390"/>
            <a:ext cx="4068417" cy="42148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200" dirty="0"/>
              <a:t>Want to make generalizable conclusions about all patients</a:t>
            </a:r>
          </a:p>
          <a:p>
            <a:pPr>
              <a:lnSpc>
                <a:spcPct val="80000"/>
              </a:lnSpc>
            </a:pPr>
            <a:r>
              <a:rPr lang="en-GB" sz="2200" dirty="0"/>
              <a:t>Your data is a sample of those you are interested in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Questions: </a:t>
            </a:r>
            <a:r>
              <a:rPr lang="en-GB" sz="2200" dirty="0"/>
              <a:t>Does your data provide evidence for a pre-specified hypothesis about the population</a:t>
            </a:r>
            <a:r>
              <a:rPr lang="en-GB" sz="2200" dirty="0" smtClean="0"/>
              <a:t>?  What are the characteristics of this population?</a:t>
            </a: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2200" dirty="0"/>
              <a:t>Analysis involves estimation of values, differences or strengths of association.</a:t>
            </a:r>
          </a:p>
        </p:txBody>
      </p:sp>
    </p:spTree>
    <p:extLst>
      <p:ext uri="{BB962C8B-B14F-4D97-AF65-F5344CB8AC3E}">
        <p14:creationId xmlns:p14="http://schemas.microsoft.com/office/powerpoint/2010/main" val="3808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Before you collect any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33379"/>
            <a:ext cx="7675350" cy="4956321"/>
          </a:xfrm>
        </p:spPr>
        <p:txBody>
          <a:bodyPr>
            <a:noAutofit/>
          </a:bodyPr>
          <a:lstStyle/>
          <a:p>
            <a:r>
              <a:rPr lang="en-GB" dirty="0" smtClean="0"/>
              <a:t>Think about Data Protection and Confidentiality</a:t>
            </a:r>
          </a:p>
          <a:p>
            <a:pPr lvl="1"/>
            <a:r>
              <a:rPr lang="en-GB" dirty="0" smtClean="0"/>
              <a:t>Do not enter participant’s names or other information that may compromise the anonymity of the data and confidentiality.</a:t>
            </a:r>
          </a:p>
          <a:p>
            <a:pPr lvl="2"/>
            <a:r>
              <a:rPr lang="en-GB" dirty="0" smtClean="0"/>
              <a:t>Names, addresses</a:t>
            </a:r>
          </a:p>
          <a:p>
            <a:pPr lvl="2"/>
            <a:r>
              <a:rPr lang="en-GB" dirty="0" smtClean="0"/>
              <a:t>Hospital numbers</a:t>
            </a:r>
          </a:p>
          <a:p>
            <a:pPr lvl="2"/>
            <a:r>
              <a:rPr lang="en-GB" dirty="0" smtClean="0"/>
              <a:t>Postcodes</a:t>
            </a:r>
          </a:p>
          <a:p>
            <a:pPr lvl="2"/>
            <a:r>
              <a:rPr lang="en-GB" dirty="0" smtClean="0"/>
              <a:t>Combinations of rare characteristics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Use a unique study number for each subject in your study to relate your electronic data to your paper record forms.</a:t>
            </a:r>
          </a:p>
          <a:p>
            <a:pPr lvl="1"/>
            <a:r>
              <a:rPr lang="en-GB" dirty="0" smtClean="0"/>
              <a:t>Check what is in all the fields in any electronic data you are given</a:t>
            </a:r>
          </a:p>
          <a:p>
            <a:pPr lvl="2"/>
            <a:r>
              <a:rPr lang="en-GB" dirty="0" smtClean="0"/>
              <a:t>Anonymise before you take a copy for analysis</a:t>
            </a:r>
          </a:p>
          <a:p>
            <a:r>
              <a:rPr lang="en-GB" dirty="0" smtClean="0"/>
              <a:t>Even so treat data as confidential</a:t>
            </a:r>
          </a:p>
          <a:p>
            <a:pPr lvl="2"/>
            <a:r>
              <a:rPr lang="en-GB" dirty="0" smtClean="0"/>
              <a:t>University password-protected servers or encryption</a:t>
            </a:r>
          </a:p>
          <a:p>
            <a:pPr marL="0" indent="0">
              <a:buNone/>
            </a:pPr>
            <a:r>
              <a:rPr lang="en-GB" b="1" i="1" dirty="0"/>
              <a:t>Seek advice on confidentiality if you have any doubts</a:t>
            </a:r>
          </a:p>
          <a:p>
            <a:pPr lvl="2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999" y="2552700"/>
            <a:ext cx="3276601" cy="1502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>
            <a:solidFill>
              <a:schemeClr val="accent1"/>
            </a:solidFill>
          </a:ln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2400">
                <a:solidFill>
                  <a:srgbClr val="FF0000"/>
                </a:solidFill>
              </a:defRPr>
            </a:lvl1pPr>
          </a:lstStyle>
          <a:p>
            <a:pPr>
              <a:lnSpc>
                <a:spcPts val="2200"/>
              </a:lnSpc>
            </a:pPr>
            <a:r>
              <a:rPr lang="en-GB" sz="2000" dirty="0"/>
              <a:t>Think what would happen if you lost/someone stole your laptop/</a:t>
            </a:r>
            <a:r>
              <a:rPr lang="en-GB" sz="2000" dirty="0" err="1"/>
              <a:t>ipad</a:t>
            </a:r>
            <a:r>
              <a:rPr lang="en-GB" sz="2000" dirty="0"/>
              <a:t>/memory stick and someone </a:t>
            </a:r>
            <a:r>
              <a:rPr lang="en-GB" sz="2000" dirty="0" smtClean="0"/>
              <a:t>found it and handed </a:t>
            </a:r>
            <a:r>
              <a:rPr lang="en-GB" sz="2000" dirty="0"/>
              <a:t>it to the Daily Mail!</a:t>
            </a:r>
          </a:p>
        </p:txBody>
      </p:sp>
    </p:spTree>
    <p:extLst>
      <p:ext uri="{BB962C8B-B14F-4D97-AF65-F5344CB8AC3E}">
        <p14:creationId xmlns:p14="http://schemas.microsoft.com/office/powerpoint/2010/main" val="16087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48" y="1825625"/>
            <a:ext cx="7675350" cy="4786190"/>
          </a:xfrm>
        </p:spPr>
        <p:txBody>
          <a:bodyPr>
            <a:normAutofit/>
          </a:bodyPr>
          <a:lstStyle/>
          <a:p>
            <a:r>
              <a:rPr lang="en-GB" dirty="0" smtClean="0"/>
              <a:t>Datasets available electronically</a:t>
            </a:r>
          </a:p>
          <a:p>
            <a:pPr lvl="1"/>
            <a:r>
              <a:rPr lang="en-GB" dirty="0" smtClean="0"/>
              <a:t>Check fidelity of transfer </a:t>
            </a:r>
          </a:p>
          <a:p>
            <a:pPr lvl="1"/>
            <a:r>
              <a:rPr lang="en-GB" dirty="0" smtClean="0"/>
              <a:t>Beware of formatting – especially dates</a:t>
            </a:r>
          </a:p>
          <a:p>
            <a:pPr lvl="1"/>
            <a:r>
              <a:rPr lang="en-GB" dirty="0" smtClean="0"/>
              <a:t>Be selective – don’t over-extract</a:t>
            </a:r>
          </a:p>
          <a:p>
            <a:pPr lvl="1"/>
            <a:r>
              <a:rPr lang="en-GB" dirty="0" smtClean="0"/>
              <a:t>Confidentiality issues</a:t>
            </a:r>
          </a:p>
          <a:p>
            <a:pPr lvl="2"/>
            <a:r>
              <a:rPr lang="en-GB" dirty="0" smtClean="0"/>
              <a:t>What is in the columns you are not going to use?</a:t>
            </a:r>
          </a:p>
          <a:p>
            <a:r>
              <a:rPr lang="en-GB" dirty="0" smtClean="0"/>
              <a:t>Manual collection (</a:t>
            </a:r>
            <a:r>
              <a:rPr lang="en-GB" dirty="0" err="1" smtClean="0"/>
              <a:t>eg</a:t>
            </a:r>
            <a:r>
              <a:rPr lang="en-GB" dirty="0" smtClean="0"/>
              <a:t> patient notes)</a:t>
            </a:r>
          </a:p>
          <a:p>
            <a:pPr lvl="1"/>
            <a:r>
              <a:rPr lang="en-GB" dirty="0" smtClean="0"/>
              <a:t>Design </a:t>
            </a:r>
            <a:r>
              <a:rPr lang="en-GB" i="1" dirty="0" smtClean="0"/>
              <a:t>and test </a:t>
            </a:r>
            <a:r>
              <a:rPr lang="en-GB" dirty="0" smtClean="0"/>
              <a:t>a </a:t>
            </a:r>
            <a:r>
              <a:rPr lang="en-GB" dirty="0" err="1" smtClean="0"/>
              <a:t>proforma</a:t>
            </a:r>
            <a:endParaRPr lang="en-GB" dirty="0" smtClean="0"/>
          </a:p>
          <a:p>
            <a:pPr lvl="1"/>
            <a:r>
              <a:rPr lang="en-GB" dirty="0" smtClean="0"/>
              <a:t>Avoid banding of values – can do that later</a:t>
            </a:r>
          </a:p>
          <a:p>
            <a:pPr lvl="1"/>
            <a:r>
              <a:rPr lang="en-GB" dirty="0" smtClean="0"/>
              <a:t>Think through the whole project </a:t>
            </a:r>
          </a:p>
          <a:p>
            <a:pPr lvl="2"/>
            <a:r>
              <a:rPr lang="en-GB" dirty="0" smtClean="0"/>
              <a:t>You don’t want to have to go back to the notes!</a:t>
            </a:r>
          </a:p>
          <a:p>
            <a:pPr lvl="2"/>
            <a:r>
              <a:rPr lang="en-GB" dirty="0" smtClean="0"/>
              <a:t>But don’t waste time collecting data you will never need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996819" y="869207"/>
            <a:ext cx="2847263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4450" cap="rnd"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</a:rPr>
              <a:t>Every time you add another variable to your list ask yourself “Do I really need this information?”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06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Questionnaire Design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90"/>
            <a:ext cx="7675350" cy="5014912"/>
          </a:xfrm>
        </p:spPr>
        <p:txBody>
          <a:bodyPr>
            <a:normAutofit/>
          </a:bodyPr>
          <a:lstStyle/>
          <a:p>
            <a:r>
              <a:rPr lang="en-GB" dirty="0" smtClean="0"/>
              <a:t>Don’t include too many questions in your questionnaire </a:t>
            </a:r>
          </a:p>
          <a:p>
            <a:r>
              <a:rPr lang="en-GB" dirty="0" smtClean="0"/>
              <a:t>Think carefully about the order of questions.</a:t>
            </a:r>
          </a:p>
          <a:p>
            <a:r>
              <a:rPr lang="en-GB" dirty="0" smtClean="0"/>
              <a:t>Avoid complex conditional questions if possible.</a:t>
            </a:r>
          </a:p>
          <a:p>
            <a:r>
              <a:rPr lang="en-GB" dirty="0" smtClean="0"/>
              <a:t>Check carefully that options include everybody.</a:t>
            </a:r>
          </a:p>
          <a:p>
            <a:pPr lvl="1"/>
            <a:r>
              <a:rPr lang="en-GB" dirty="0" smtClean="0"/>
              <a:t>e.g. Age bands; no religion; cultural differences</a:t>
            </a:r>
          </a:p>
          <a:p>
            <a:r>
              <a:rPr lang="en-GB" dirty="0" smtClean="0"/>
              <a:t>Ask a friend to complete your draft forms and comment on ease of use.</a:t>
            </a:r>
          </a:p>
          <a:p>
            <a:r>
              <a:rPr lang="en-GB" dirty="0" smtClean="0"/>
              <a:t>Time how long it takes to complete any questionnaires.</a:t>
            </a:r>
          </a:p>
          <a:p>
            <a:r>
              <a:rPr lang="en-GB" dirty="0" smtClean="0"/>
              <a:t>Pilot any questionnaire or data collection forms.</a:t>
            </a:r>
          </a:p>
          <a:p>
            <a:r>
              <a:rPr lang="en-GB" i="1" dirty="0" smtClean="0"/>
              <a:t>Some questionnaires should not be modified as they are standard instruments -  HADS, SF36 etc.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34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89100"/>
            <a:ext cx="7675350" cy="5006168"/>
          </a:xfrm>
        </p:spPr>
        <p:txBody>
          <a:bodyPr>
            <a:noAutofit/>
          </a:bodyPr>
          <a:lstStyle/>
          <a:p>
            <a:r>
              <a:rPr lang="en-GB" dirty="0" smtClean="0"/>
              <a:t>Part 1</a:t>
            </a:r>
            <a:r>
              <a:rPr lang="en-GB" dirty="0"/>
              <a:t>: </a:t>
            </a:r>
            <a:r>
              <a:rPr lang="en-GB" dirty="0" smtClean="0"/>
              <a:t>Help and resources available</a:t>
            </a:r>
          </a:p>
          <a:p>
            <a:endParaRPr lang="en-GB" dirty="0" smtClean="0"/>
          </a:p>
          <a:p>
            <a:r>
              <a:rPr lang="en-GB" dirty="0" smtClean="0"/>
              <a:t>Part 2: Practical hints and tips</a:t>
            </a:r>
          </a:p>
          <a:p>
            <a:pPr lvl="1"/>
            <a:r>
              <a:rPr lang="en-GB" dirty="0" smtClean="0"/>
              <a:t>Collecting and handling your data</a:t>
            </a:r>
          </a:p>
          <a:p>
            <a:pPr lvl="1"/>
            <a:r>
              <a:rPr lang="en-GB" dirty="0" smtClean="0"/>
              <a:t>Analysis and interpretation</a:t>
            </a:r>
          </a:p>
          <a:p>
            <a:pPr lvl="1"/>
            <a:r>
              <a:rPr lang="en-GB" dirty="0" smtClean="0"/>
              <a:t>The elements of a successful project</a:t>
            </a:r>
          </a:p>
          <a:p>
            <a:pPr lvl="1"/>
            <a:endParaRPr lang="en-GB" dirty="0" smtClean="0"/>
          </a:p>
          <a:p>
            <a:r>
              <a:rPr lang="en-GB" dirty="0"/>
              <a:t>Part 3: What is Expected?</a:t>
            </a:r>
          </a:p>
          <a:p>
            <a:pPr lvl="1"/>
            <a:r>
              <a:rPr lang="en-GB" dirty="0" smtClean="0"/>
              <a:t>What </a:t>
            </a:r>
            <a:r>
              <a:rPr lang="en-GB" dirty="0"/>
              <a:t>do we expect in </a:t>
            </a:r>
            <a:r>
              <a:rPr lang="en-GB" dirty="0" smtClean="0"/>
              <a:t>an APEP project?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endParaRPr lang="en-GB" i="1" dirty="0" smtClean="0">
              <a:solidFill>
                <a:srgbClr val="FF0000"/>
              </a:solidFill>
            </a:endParaRPr>
          </a:p>
          <a:p>
            <a:pPr lvl="1"/>
            <a:endParaRPr lang="en-GB" i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each subject in your study a unique id number.</a:t>
            </a:r>
          </a:p>
          <a:p>
            <a:pPr lvl="1"/>
            <a:r>
              <a:rPr lang="en-GB" dirty="0" smtClean="0"/>
              <a:t>This unique id number can then be used when you enter the data for analysis.</a:t>
            </a:r>
          </a:p>
          <a:p>
            <a:pPr lvl="1"/>
            <a:r>
              <a:rPr lang="en-GB" dirty="0" smtClean="0"/>
              <a:t>Avoids entering personal identifiers</a:t>
            </a:r>
          </a:p>
          <a:p>
            <a:pPr lvl="1"/>
            <a:r>
              <a:rPr lang="en-GB" dirty="0" smtClean="0"/>
              <a:t>This is particularly important if you want to link data from different sources.</a:t>
            </a:r>
          </a:p>
          <a:p>
            <a:r>
              <a:rPr lang="en-GB" dirty="0" smtClean="0"/>
              <a:t>Keep identifiers safe (not on the same computer!)</a:t>
            </a:r>
          </a:p>
          <a:p>
            <a:endParaRPr lang="en-GB" dirty="0"/>
          </a:p>
          <a:p>
            <a:r>
              <a:rPr lang="en-GB" dirty="0"/>
              <a:t>Data can be entered directly into </a:t>
            </a:r>
            <a:r>
              <a:rPr lang="en-GB" dirty="0" err="1"/>
              <a:t>StatsDirect</a:t>
            </a:r>
            <a:r>
              <a:rPr lang="en-GB" dirty="0"/>
              <a:t> and SPSS.</a:t>
            </a:r>
          </a:p>
          <a:p>
            <a:r>
              <a:rPr lang="en-GB" dirty="0"/>
              <a:t>Alternatively </a:t>
            </a:r>
            <a:r>
              <a:rPr lang="en-GB" dirty="0" err="1"/>
              <a:t>StatsDirect</a:t>
            </a:r>
            <a:r>
              <a:rPr lang="en-GB" dirty="0"/>
              <a:t> and SPSS can read EXCEL worksheets.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9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17433"/>
            <a:ext cx="7675350" cy="4843462"/>
          </a:xfrm>
        </p:spPr>
        <p:txBody>
          <a:bodyPr>
            <a:noAutofit/>
          </a:bodyPr>
          <a:lstStyle/>
          <a:p>
            <a:r>
              <a:rPr lang="en-GB" dirty="0"/>
              <a:t>Data should usually be entered into a </a:t>
            </a:r>
            <a:r>
              <a:rPr lang="en-GB" u="sng" dirty="0"/>
              <a:t>single</a:t>
            </a:r>
            <a:r>
              <a:rPr lang="en-GB" dirty="0"/>
              <a:t> worksheet.</a:t>
            </a:r>
          </a:p>
          <a:p>
            <a:r>
              <a:rPr lang="en-GB" dirty="0" smtClean="0"/>
              <a:t>Use </a:t>
            </a:r>
            <a:r>
              <a:rPr lang="en-GB" dirty="0"/>
              <a:t>one row for each </a:t>
            </a:r>
            <a:r>
              <a:rPr lang="en-GB" dirty="0" smtClean="0"/>
              <a:t>‘subject’ </a:t>
            </a:r>
            <a:r>
              <a:rPr lang="en-GB" dirty="0"/>
              <a:t>(patients, </a:t>
            </a:r>
            <a:r>
              <a:rPr lang="en-GB" dirty="0" smtClean="0"/>
              <a:t>participants, laboratory </a:t>
            </a:r>
            <a:r>
              <a:rPr lang="en-GB" dirty="0"/>
              <a:t>sample).</a:t>
            </a:r>
          </a:p>
          <a:p>
            <a:r>
              <a:rPr lang="en-GB" dirty="0" smtClean="0"/>
              <a:t>Each </a:t>
            </a:r>
            <a:r>
              <a:rPr lang="en-GB" dirty="0"/>
              <a:t>column should then be a particular piece of information </a:t>
            </a:r>
            <a:r>
              <a:rPr lang="en-GB" dirty="0" smtClean="0"/>
              <a:t>or “variable</a:t>
            </a:r>
            <a:r>
              <a:rPr lang="en-GB" dirty="0"/>
              <a:t>” for all subjects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If one patient can have multiple values, code as separate yes/no columns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first row of the </a:t>
            </a:r>
            <a:r>
              <a:rPr lang="en-GB" dirty="0" smtClean="0"/>
              <a:t>spreadsheet </a:t>
            </a:r>
            <a:r>
              <a:rPr lang="en-GB" dirty="0"/>
              <a:t>should contain the </a:t>
            </a:r>
            <a:r>
              <a:rPr lang="en-GB" dirty="0" smtClean="0"/>
              <a:t>variable names.</a:t>
            </a:r>
          </a:p>
          <a:p>
            <a:pPr lvl="1"/>
            <a:r>
              <a:rPr lang="en-GB" dirty="0" smtClean="0"/>
              <a:t>Something short, no spaces or punctuation (except “_”)</a:t>
            </a:r>
          </a:p>
          <a:p>
            <a:r>
              <a:rPr lang="en-GB" dirty="0" smtClean="0"/>
              <a:t>Where </a:t>
            </a:r>
            <a:r>
              <a:rPr lang="en-GB" dirty="0"/>
              <a:t>the subjects are divided into several groups don’t split </a:t>
            </a:r>
            <a:r>
              <a:rPr lang="en-GB" dirty="0" smtClean="0"/>
              <a:t>into several </a:t>
            </a:r>
            <a:r>
              <a:rPr lang="en-GB" dirty="0"/>
              <a:t>spreadsheets.</a:t>
            </a:r>
          </a:p>
          <a:p>
            <a:pPr lvl="1"/>
            <a:r>
              <a:rPr lang="en-GB" dirty="0" smtClean="0"/>
              <a:t>Enter </a:t>
            </a:r>
            <a:r>
              <a:rPr lang="en-GB" dirty="0"/>
              <a:t>all data onto one sheet.</a:t>
            </a:r>
          </a:p>
          <a:p>
            <a:pPr lvl="1"/>
            <a:r>
              <a:rPr lang="en-GB" dirty="0" smtClean="0"/>
              <a:t>Add </a:t>
            </a:r>
            <a:r>
              <a:rPr lang="en-GB" dirty="0"/>
              <a:t>a variable with a numeric code for each group.</a:t>
            </a:r>
          </a:p>
        </p:txBody>
      </p:sp>
    </p:spTree>
    <p:extLst>
      <p:ext uri="{BB962C8B-B14F-4D97-AF65-F5344CB8AC3E}">
        <p14:creationId xmlns:p14="http://schemas.microsoft.com/office/powerpoint/2010/main" val="31173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(Foundry example excel)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" y="1385454"/>
            <a:ext cx="8248455" cy="52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676" y="1895771"/>
            <a:ext cx="3089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VARIABLE NAMES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1561733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UNIQUE ID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651" y="2538206"/>
            <a:ext cx="4363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B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J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972380" y="2084953"/>
            <a:ext cx="104982" cy="45325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90690"/>
            <a:ext cx="7675350" cy="4632325"/>
          </a:xfrm>
        </p:spPr>
        <p:txBody>
          <a:bodyPr>
            <a:noAutofit/>
          </a:bodyPr>
          <a:lstStyle/>
          <a:p>
            <a:r>
              <a:rPr lang="en-GB" dirty="0" smtClean="0"/>
              <a:t>A statistical package will treat the text “Yes” “YES” and “yes” as different categories.</a:t>
            </a:r>
          </a:p>
          <a:p>
            <a:r>
              <a:rPr lang="en-GB" dirty="0" smtClean="0"/>
              <a:t>Use numerical codes for categories so they can be entered as numbers rather than as text to simplify data entry.</a:t>
            </a:r>
          </a:p>
          <a:p>
            <a:pPr lvl="1"/>
            <a:r>
              <a:rPr lang="en-GB" dirty="0" smtClean="0"/>
              <a:t>E.g. Use “0” and “1” for “yes” and “no” or “male” and “female” .</a:t>
            </a:r>
          </a:p>
          <a:p>
            <a:r>
              <a:rPr lang="en-GB" dirty="0" smtClean="0"/>
              <a:t>Use the software:</a:t>
            </a:r>
          </a:p>
          <a:p>
            <a:pPr lvl="1"/>
            <a:r>
              <a:rPr lang="en-GB" dirty="0" smtClean="0"/>
              <a:t>Search and replace in Excel to check and change data</a:t>
            </a:r>
          </a:p>
          <a:p>
            <a:pPr lvl="1"/>
            <a:r>
              <a:rPr lang="en-GB" dirty="0" smtClean="0"/>
              <a:t>Define a set of value codes, or drop-down boxes</a:t>
            </a:r>
          </a:p>
          <a:p>
            <a:r>
              <a:rPr lang="en-GB" dirty="0" smtClean="0"/>
              <a:t>Don’t mix text with numbers in the same variable</a:t>
            </a:r>
          </a:p>
          <a:p>
            <a:pPr lvl="1"/>
            <a:r>
              <a:rPr lang="en-GB" dirty="0" smtClean="0"/>
              <a:t>Can code missing (</a:t>
            </a:r>
            <a:r>
              <a:rPr lang="en-GB" dirty="0" err="1" smtClean="0"/>
              <a:t>eg</a:t>
            </a:r>
            <a:r>
              <a:rPr lang="en-GB" dirty="0" smtClean="0"/>
              <a:t> as 999) and tell SPSS this is missing</a:t>
            </a:r>
          </a:p>
          <a:p>
            <a:pPr lvl="1"/>
            <a:r>
              <a:rPr lang="en-GB" dirty="0" smtClean="0"/>
              <a:t>Leaving blank in Excel will also work for missing values</a:t>
            </a:r>
          </a:p>
          <a:p>
            <a:pPr lvl="1"/>
            <a:r>
              <a:rPr lang="en-GB" dirty="0" smtClean="0"/>
              <a:t>Avoid “&lt;“ and “&gt;” and essays (comment columns can be useful)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7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(Foundry example SPSS)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4" y="1394234"/>
            <a:ext cx="8267756" cy="516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0" y="500064"/>
            <a:ext cx="7886700" cy="1325563"/>
          </a:xfrm>
        </p:spPr>
        <p:txBody>
          <a:bodyPr/>
          <a:lstStyle/>
          <a:p>
            <a:r>
              <a:rPr lang="en-GB" dirty="0" smtClean="0"/>
              <a:t>Data Cleaning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658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Once your data is entered ….</a:t>
            </a:r>
          </a:p>
          <a:p>
            <a:r>
              <a:rPr lang="en-GB" dirty="0" smtClean="0"/>
              <a:t>Check it for sense</a:t>
            </a:r>
          </a:p>
          <a:p>
            <a:pPr lvl="1"/>
            <a:r>
              <a:rPr lang="en-GB" dirty="0" smtClean="0"/>
              <a:t>Summary parameters – mean values, range</a:t>
            </a:r>
          </a:p>
          <a:p>
            <a:pPr lvl="1"/>
            <a:r>
              <a:rPr lang="en-GB" dirty="0" smtClean="0"/>
              <a:t>Plots – histograms, scatterplots</a:t>
            </a:r>
          </a:p>
          <a:p>
            <a:pPr lvl="1"/>
            <a:r>
              <a:rPr lang="en-GB" dirty="0" smtClean="0"/>
              <a:t>Cross-tabulations</a:t>
            </a:r>
          </a:p>
          <a:p>
            <a:r>
              <a:rPr lang="en-GB" dirty="0" smtClean="0"/>
              <a:t>Don’t remove data without a good reason</a:t>
            </a:r>
          </a:p>
          <a:p>
            <a:pPr lvl="1"/>
            <a:r>
              <a:rPr lang="en-GB" dirty="0" smtClean="0"/>
              <a:t>But check suspicious values at source and confirm</a:t>
            </a:r>
          </a:p>
          <a:p>
            <a:pPr lvl="1"/>
            <a:r>
              <a:rPr lang="en-GB" dirty="0" smtClean="0"/>
              <a:t>If results depend on a few extreme values report sensitivity analyses</a:t>
            </a:r>
          </a:p>
          <a:p>
            <a:pPr lvl="1"/>
            <a:r>
              <a:rPr lang="en-GB" dirty="0" smtClean="0"/>
              <a:t>Non-parametric?</a:t>
            </a:r>
          </a:p>
          <a:p>
            <a:pPr lvl="1"/>
            <a:r>
              <a:rPr lang="en-GB" dirty="0" smtClean="0"/>
              <a:t>With and without the aberrant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4"/>
            <a:ext cx="7675350" cy="4559935"/>
          </a:xfrm>
        </p:spPr>
        <p:txBody>
          <a:bodyPr>
            <a:noAutofit/>
          </a:bodyPr>
          <a:lstStyle/>
          <a:p>
            <a:r>
              <a:rPr lang="en-GB" dirty="0" smtClean="0"/>
              <a:t>Appropriate to your study question</a:t>
            </a:r>
            <a:endParaRPr lang="en-GB" dirty="0"/>
          </a:p>
          <a:p>
            <a:r>
              <a:rPr lang="en-GB" dirty="0" smtClean="0"/>
              <a:t>Hypothesis tests and p-values are not compulsory</a:t>
            </a:r>
          </a:p>
          <a:p>
            <a:pPr lvl="1"/>
            <a:r>
              <a:rPr lang="en-GB" dirty="0" smtClean="0"/>
              <a:t>Audit is about counting</a:t>
            </a:r>
          </a:p>
          <a:p>
            <a:pPr lvl="1"/>
            <a:r>
              <a:rPr lang="en-GB" dirty="0" smtClean="0"/>
              <a:t>Many research studies are about describing groups of patients and their outcomes</a:t>
            </a:r>
          </a:p>
          <a:p>
            <a:pPr lvl="1"/>
            <a:r>
              <a:rPr lang="en-GB" dirty="0" smtClean="0"/>
              <a:t>Hypothesis tests are about comparisons</a:t>
            </a:r>
          </a:p>
          <a:p>
            <a:r>
              <a:rPr lang="en-GB" dirty="0" smtClean="0"/>
              <a:t>Descriptive statistics are good statistics</a:t>
            </a:r>
          </a:p>
          <a:p>
            <a:endParaRPr lang="en-GB" dirty="0"/>
          </a:p>
          <a:p>
            <a:r>
              <a:rPr lang="en-GB" dirty="0" smtClean="0"/>
              <a:t>Keep it simple – use tests you have met before – but know their limitations</a:t>
            </a:r>
          </a:p>
          <a:p>
            <a:r>
              <a:rPr lang="en-GB" dirty="0" smtClean="0"/>
              <a:t>Use the Stats clinics (and Piazza) for 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343072" cy="1325563"/>
          </a:xfrm>
        </p:spPr>
        <p:txBody>
          <a:bodyPr/>
          <a:lstStyle/>
          <a:p>
            <a:r>
              <a:rPr lang="en-GB" dirty="0" smtClean="0"/>
              <a:t>Over-the-counter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748" y="1587086"/>
            <a:ext cx="7675350" cy="5078757"/>
          </a:xfrm>
        </p:spPr>
        <p:txBody>
          <a:bodyPr>
            <a:noAutofit/>
          </a:bodyPr>
          <a:lstStyle/>
          <a:p>
            <a:r>
              <a:rPr lang="en-GB" dirty="0" smtClean="0"/>
              <a:t>Comparing groups – measurement a real number</a:t>
            </a:r>
          </a:p>
          <a:p>
            <a:pPr lvl="1"/>
            <a:r>
              <a:rPr lang="en-GB" dirty="0" smtClean="0"/>
              <a:t>T-test; Mann-Whitney U test</a:t>
            </a:r>
          </a:p>
          <a:p>
            <a:pPr lvl="1"/>
            <a:r>
              <a:rPr lang="en-GB" dirty="0" smtClean="0"/>
              <a:t>Paired t-test; Wilcoxon test if paired</a:t>
            </a:r>
          </a:p>
          <a:p>
            <a:pPr lvl="1"/>
            <a:r>
              <a:rPr lang="en-GB" dirty="0" err="1" smtClean="0"/>
              <a:t>Oneway</a:t>
            </a:r>
            <a:r>
              <a:rPr lang="en-GB" dirty="0" smtClean="0"/>
              <a:t> ANOVA; </a:t>
            </a:r>
            <a:r>
              <a:rPr lang="en-GB" dirty="0" err="1" smtClean="0"/>
              <a:t>Kruskal</a:t>
            </a:r>
            <a:r>
              <a:rPr lang="en-GB" dirty="0" smtClean="0"/>
              <a:t>-Wallis test</a:t>
            </a:r>
          </a:p>
          <a:p>
            <a:r>
              <a:rPr lang="en-GB" dirty="0" smtClean="0"/>
              <a:t>Comparing groups </a:t>
            </a:r>
            <a:r>
              <a:rPr lang="en-GB" dirty="0"/>
              <a:t>– measurement </a:t>
            </a:r>
            <a:r>
              <a:rPr lang="en-GB" dirty="0" smtClean="0"/>
              <a:t>categorical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</a:t>
            </a:r>
            <a:r>
              <a:rPr lang="en-GB" baseline="30000" dirty="0" smtClean="0">
                <a:sym typeface="Symbol" panose="05050102010706020507" pitchFamily="18" charset="2"/>
              </a:rPr>
              <a:t>2 </a:t>
            </a:r>
            <a:r>
              <a:rPr lang="en-GB" dirty="0" smtClean="0">
                <a:sym typeface="Symbol" panose="05050102010706020507" pitchFamily="18" charset="2"/>
              </a:rPr>
              <a:t>test; Fishers Exact test</a:t>
            </a:r>
          </a:p>
          <a:p>
            <a:pPr lvl="1"/>
            <a:r>
              <a:rPr lang="en-GB" dirty="0" smtClean="0"/>
              <a:t>Relative </a:t>
            </a:r>
            <a:r>
              <a:rPr lang="en-GB" dirty="0"/>
              <a:t>risk, Odds ratios</a:t>
            </a:r>
          </a:p>
          <a:p>
            <a:r>
              <a:rPr lang="en-GB" dirty="0" smtClean="0"/>
              <a:t>Relationship between two variables</a:t>
            </a:r>
            <a:r>
              <a:rPr lang="en-GB" dirty="0"/>
              <a:t>– measurement </a:t>
            </a:r>
            <a:r>
              <a:rPr lang="en-GB" dirty="0" smtClean="0"/>
              <a:t>real numbers</a:t>
            </a:r>
          </a:p>
          <a:p>
            <a:pPr lvl="1"/>
            <a:r>
              <a:rPr lang="en-GB" dirty="0" smtClean="0"/>
              <a:t>Linear regression (both numbers)</a:t>
            </a:r>
          </a:p>
          <a:p>
            <a:pPr lvl="1"/>
            <a:r>
              <a:rPr lang="en-GB" dirty="0" smtClean="0"/>
              <a:t>Correlation (Pearson or Spearman)</a:t>
            </a:r>
          </a:p>
          <a:p>
            <a:r>
              <a:rPr lang="en-GB" dirty="0" smtClean="0"/>
              <a:t>Diagnostic tests</a:t>
            </a:r>
          </a:p>
          <a:p>
            <a:pPr lvl="1"/>
            <a:r>
              <a:rPr lang="en-GB" dirty="0" smtClean="0"/>
              <a:t>Sensitivity, specificity, predictive value</a:t>
            </a:r>
          </a:p>
        </p:txBody>
      </p:sp>
    </p:spTree>
    <p:extLst>
      <p:ext uri="{BB962C8B-B14F-4D97-AF65-F5344CB8AC3E}">
        <p14:creationId xmlns:p14="http://schemas.microsoft.com/office/powerpoint/2010/main" val="8504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test do I pick off the shelf?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603513"/>
            <a:ext cx="7675350" cy="5009322"/>
          </a:xfrm>
        </p:spPr>
        <p:txBody>
          <a:bodyPr>
            <a:normAutofit/>
          </a:bodyPr>
          <a:lstStyle/>
          <a:p>
            <a:r>
              <a:rPr lang="en-GB" dirty="0" smtClean="0"/>
              <a:t>Many crib sheets for over-the-counter methods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in the notes for the statistical software labs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Use with caution – </a:t>
            </a:r>
            <a:r>
              <a:rPr lang="en-GB" dirty="0"/>
              <a:t>if in </a:t>
            </a:r>
            <a:r>
              <a:rPr lang="en-GB" dirty="0" smtClean="0"/>
              <a:t>doubt consult a statistician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30" y="2308634"/>
            <a:ext cx="6152871" cy="385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Prescription Only 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Survival Analysis (Time to event)</a:t>
            </a:r>
          </a:p>
          <a:p>
            <a:r>
              <a:rPr lang="en-GB" dirty="0" smtClean="0"/>
              <a:t>Logistic regression</a:t>
            </a:r>
          </a:p>
          <a:p>
            <a:r>
              <a:rPr lang="en-GB" dirty="0" smtClean="0"/>
              <a:t>Multiple regression</a:t>
            </a:r>
          </a:p>
          <a:p>
            <a:r>
              <a:rPr lang="en-GB" dirty="0" smtClean="0"/>
              <a:t>Two-way ANOVA</a:t>
            </a:r>
          </a:p>
          <a:p>
            <a:r>
              <a:rPr lang="en-GB" dirty="0" smtClean="0"/>
              <a:t>Measurement studies</a:t>
            </a:r>
          </a:p>
          <a:p>
            <a:pPr lvl="1"/>
            <a:r>
              <a:rPr lang="en-GB" dirty="0" smtClean="0"/>
              <a:t>Agreement – Kappa, Bland-Altman</a:t>
            </a:r>
          </a:p>
        </p:txBody>
      </p:sp>
    </p:spTree>
    <p:extLst>
      <p:ext uri="{BB962C8B-B14F-4D97-AF65-F5344CB8AC3E}">
        <p14:creationId xmlns:p14="http://schemas.microsoft.com/office/powerpoint/2010/main" val="10465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57542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Your friendly neighbourhood statistician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2" y="1683026"/>
            <a:ext cx="7971039" cy="5015948"/>
          </a:xfrm>
        </p:spPr>
        <p:txBody>
          <a:bodyPr>
            <a:noAutofit/>
          </a:bodyPr>
          <a:lstStyle/>
          <a:p>
            <a:r>
              <a:rPr lang="en-GB" dirty="0" smtClean="0"/>
              <a:t>Clinical research is inherently collaborative and multi-disciplinary</a:t>
            </a:r>
          </a:p>
          <a:p>
            <a:pPr lvl="1"/>
            <a:r>
              <a:rPr lang="en-GB" dirty="0" smtClean="0"/>
              <a:t>Success requires the right team</a:t>
            </a:r>
          </a:p>
          <a:p>
            <a:pPr lvl="1"/>
            <a:r>
              <a:rPr lang="en-GB" dirty="0" smtClean="0"/>
              <a:t>APEP project is just a taster of this </a:t>
            </a:r>
          </a:p>
          <a:p>
            <a:r>
              <a:rPr lang="en-GB" dirty="0" smtClean="0"/>
              <a:t>Statisticians are invariably part of that team</a:t>
            </a:r>
          </a:p>
          <a:p>
            <a:pPr lvl="1"/>
            <a:r>
              <a:rPr lang="en-GB" dirty="0" smtClean="0"/>
              <a:t>So helpful if you learn how to collaborate with us</a:t>
            </a:r>
          </a:p>
          <a:p>
            <a:r>
              <a:rPr lang="en-GB" dirty="0" smtClean="0"/>
              <a:t>Just as we can’t be expected to do surgery, doctors not expected to do statistics</a:t>
            </a:r>
          </a:p>
          <a:p>
            <a:pPr lvl="1"/>
            <a:r>
              <a:rPr lang="en-GB" dirty="0" smtClean="0"/>
              <a:t>But you need to understand the basics so we can communicate</a:t>
            </a:r>
          </a:p>
          <a:p>
            <a:r>
              <a:rPr lang="en-GB" dirty="0" smtClean="0"/>
              <a:t>Just as you don’t want to deal with every headache, cut or graze there is a set of straightforward steps that we expect you to be able to do yourselves – </a:t>
            </a:r>
          </a:p>
          <a:p>
            <a:pPr lvl="1"/>
            <a:r>
              <a:rPr lang="en-GB" dirty="0" smtClean="0"/>
              <a:t>Taking responsibility for your data,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1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</a:t>
            </a:r>
            <a:r>
              <a:rPr lang="en-GB" baseline="0" dirty="0" smtClean="0"/>
              <a:t>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forms of multiple regression</a:t>
            </a:r>
          </a:p>
          <a:p>
            <a:pPr lvl="1"/>
            <a:r>
              <a:rPr lang="en-GB" dirty="0" smtClean="0"/>
              <a:t>Predictive models</a:t>
            </a:r>
          </a:p>
          <a:p>
            <a:pPr lvl="1"/>
            <a:r>
              <a:rPr lang="en-GB" dirty="0" smtClean="0"/>
              <a:t>Complex adjustment</a:t>
            </a:r>
          </a:p>
          <a:p>
            <a:r>
              <a:rPr lang="en-GB" dirty="0" smtClean="0"/>
              <a:t>COX models</a:t>
            </a:r>
          </a:p>
          <a:p>
            <a:r>
              <a:rPr lang="en-GB" dirty="0" smtClean="0"/>
              <a:t>ANOVA models beyond two-way</a:t>
            </a:r>
          </a:p>
          <a:p>
            <a:r>
              <a:rPr lang="en-GB" dirty="0" smtClean="0"/>
              <a:t>Interactions</a:t>
            </a:r>
          </a:p>
          <a:p>
            <a:r>
              <a:rPr lang="en-GB" dirty="0" smtClean="0"/>
              <a:t>Random effects, mixed models, multilevel models</a:t>
            </a:r>
          </a:p>
          <a:p>
            <a:r>
              <a:rPr lang="en-GB" dirty="0" smtClean="0"/>
              <a:t>Repeated</a:t>
            </a:r>
            <a:r>
              <a:rPr lang="en-GB" baseline="0" dirty="0" smtClean="0"/>
              <a:t> measures</a:t>
            </a:r>
            <a:endParaRPr lang="en-GB" dirty="0" smtClean="0"/>
          </a:p>
          <a:p>
            <a:r>
              <a:rPr lang="en-GB" dirty="0" smtClean="0"/>
              <a:t>Factor analysis</a:t>
            </a:r>
          </a:p>
          <a:p>
            <a:r>
              <a:rPr lang="en-GB" dirty="0" smtClean="0"/>
              <a:t>Propensity score models</a:t>
            </a:r>
          </a:p>
        </p:txBody>
      </p:sp>
    </p:spTree>
    <p:extLst>
      <p:ext uri="{BB962C8B-B14F-4D97-AF65-F5344CB8AC3E}">
        <p14:creationId xmlns:p14="http://schemas.microsoft.com/office/powerpoint/2010/main" val="1917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Always read the label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should read up about any statistics you use </a:t>
            </a:r>
          </a:p>
          <a:p>
            <a:pPr lvl="1"/>
            <a:r>
              <a:rPr lang="en-GB" dirty="0" smtClean="0"/>
              <a:t>Make sure you understand what they are doing</a:t>
            </a:r>
          </a:p>
          <a:p>
            <a:endParaRPr lang="en-GB" dirty="0"/>
          </a:p>
          <a:p>
            <a:r>
              <a:rPr lang="en-GB" dirty="0" smtClean="0"/>
              <a:t>More important: explore and understand your data</a:t>
            </a:r>
          </a:p>
          <a:p>
            <a:pPr lvl="1"/>
            <a:r>
              <a:rPr lang="en-GB" dirty="0" smtClean="0"/>
              <a:t>Plots</a:t>
            </a:r>
          </a:p>
          <a:p>
            <a:pPr lvl="1"/>
            <a:r>
              <a:rPr lang="en-GB" dirty="0" smtClean="0"/>
              <a:t>Summaries</a:t>
            </a:r>
          </a:p>
          <a:p>
            <a:pPr lvl="1"/>
            <a:r>
              <a:rPr lang="en-GB" dirty="0" smtClean="0"/>
              <a:t>Tables</a:t>
            </a:r>
          </a:p>
          <a:p>
            <a:pPr lvl="1"/>
            <a:r>
              <a:rPr lang="en-GB" dirty="0" smtClean="0"/>
              <a:t>Inter-relationships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3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Interpretation - </a:t>
            </a:r>
            <a:r>
              <a:rPr lang="en-GB" sz="3600" dirty="0" smtClean="0"/>
              <a:t>What does it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93410"/>
            <a:ext cx="7675350" cy="4583553"/>
          </a:xfrm>
        </p:spPr>
        <p:txBody>
          <a:bodyPr>
            <a:noAutofit/>
          </a:bodyPr>
          <a:lstStyle/>
          <a:p>
            <a:r>
              <a:rPr lang="en-GB" sz="2800" dirty="0" smtClean="0"/>
              <a:t>Effect Estimates</a:t>
            </a:r>
          </a:p>
          <a:p>
            <a:pPr lvl="1"/>
            <a:r>
              <a:rPr lang="en-GB" altLang="en-US" sz="2400" dirty="0" smtClean="0"/>
              <a:t>Absolute difference</a:t>
            </a:r>
            <a:endParaRPr lang="en-GB" altLang="en-US" sz="2400" dirty="0"/>
          </a:p>
          <a:p>
            <a:pPr marL="457200" lvl="1" indent="0">
              <a:buFontTx/>
              <a:buNone/>
            </a:pPr>
            <a:r>
              <a:rPr lang="en-GB" altLang="en-US" sz="2400" dirty="0"/>
              <a:t>	= </a:t>
            </a:r>
            <a:r>
              <a:rPr lang="en-GB" altLang="en-US" sz="2400" dirty="0" err="1" smtClean="0"/>
              <a:t>Risk</a:t>
            </a:r>
            <a:r>
              <a:rPr lang="en-GB" altLang="en-US" sz="2400" baseline="30000" dirty="0" err="1" smtClean="0"/>
              <a:t>A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– </a:t>
            </a:r>
            <a:r>
              <a:rPr lang="en-GB" altLang="en-US" sz="2400" dirty="0" err="1" smtClean="0"/>
              <a:t>Risk</a:t>
            </a:r>
            <a:r>
              <a:rPr lang="en-GB" altLang="en-US" sz="2400" baseline="30000" dirty="0" err="1" smtClean="0"/>
              <a:t>B</a:t>
            </a:r>
            <a:r>
              <a:rPr lang="en-GB" altLang="en-US" sz="2400" baseline="-25000" dirty="0" smtClean="0"/>
              <a:t>  </a:t>
            </a:r>
            <a:r>
              <a:rPr lang="en-GB" altLang="en-US" sz="2400" dirty="0" smtClean="0"/>
              <a:t>/ </a:t>
            </a:r>
            <a:r>
              <a:rPr lang="en-GB" altLang="en-US" sz="2400" dirty="0" err="1" smtClean="0"/>
              <a:t>Mean</a:t>
            </a:r>
            <a:r>
              <a:rPr lang="en-GB" altLang="en-US" sz="2400" baseline="30000" dirty="0" err="1" smtClean="0"/>
              <a:t>A</a:t>
            </a:r>
            <a:r>
              <a:rPr lang="en-GB" altLang="en-US" sz="2400" dirty="0" smtClean="0"/>
              <a:t> – </a:t>
            </a:r>
            <a:r>
              <a:rPr lang="en-GB" altLang="en-US" sz="2400" dirty="0" err="1" smtClean="0"/>
              <a:t>Mean</a:t>
            </a:r>
            <a:r>
              <a:rPr lang="en-GB" altLang="en-US" sz="2400" baseline="30000" dirty="0" err="1" smtClean="0"/>
              <a:t>B</a:t>
            </a:r>
            <a:r>
              <a:rPr lang="en-GB" altLang="en-US" sz="2400" dirty="0" smtClean="0"/>
              <a:t>/Linear regress</a:t>
            </a:r>
            <a:endParaRPr lang="en-GB" altLang="en-US" sz="2400" baseline="30000" dirty="0"/>
          </a:p>
          <a:p>
            <a:pPr marL="457200" lvl="1" indent="0">
              <a:buFontTx/>
              <a:buNone/>
            </a:pPr>
            <a:r>
              <a:rPr lang="en-GB" altLang="en-US" sz="2400" dirty="0"/>
              <a:t>	= </a:t>
            </a:r>
            <a:r>
              <a:rPr lang="en-GB" altLang="en-US" sz="2400" dirty="0" smtClean="0"/>
              <a:t>e.g. 2</a:t>
            </a:r>
            <a:r>
              <a:rPr lang="en-GB" altLang="en-US" sz="2400" dirty="0"/>
              <a:t>% - 0.5</a:t>
            </a:r>
            <a:r>
              <a:rPr lang="en-GB" altLang="en-US" sz="2400" dirty="0" smtClean="0"/>
              <a:t>% = 1.5% </a:t>
            </a:r>
          </a:p>
          <a:p>
            <a:pPr lvl="1"/>
            <a:endParaRPr lang="en-GB" altLang="en-US" sz="2400" dirty="0" smtClean="0"/>
          </a:p>
          <a:p>
            <a:pPr lvl="1"/>
            <a:r>
              <a:rPr lang="en-GB" altLang="en-US" sz="2400" dirty="0" smtClean="0"/>
              <a:t>Relative difference</a:t>
            </a:r>
          </a:p>
          <a:p>
            <a:pPr marL="457200" lvl="1" indent="0">
              <a:buNone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= </a:t>
            </a:r>
            <a:r>
              <a:rPr lang="en-GB" altLang="en-US" sz="2400" dirty="0" err="1" smtClean="0"/>
              <a:t>Risk</a:t>
            </a:r>
            <a:r>
              <a:rPr lang="en-GB" altLang="en-US" sz="2400" baseline="30000" dirty="0" err="1" smtClean="0"/>
              <a:t>A</a:t>
            </a:r>
            <a:r>
              <a:rPr lang="en-GB" altLang="en-US" sz="2400" dirty="0" smtClean="0"/>
              <a:t> / </a:t>
            </a:r>
            <a:r>
              <a:rPr lang="en-GB" altLang="en-US" sz="2400" dirty="0" err="1" smtClean="0"/>
              <a:t>Risk</a:t>
            </a:r>
            <a:r>
              <a:rPr lang="en-GB" altLang="en-US" sz="2400" baseline="30000" dirty="0" err="1" smtClean="0"/>
              <a:t>B</a:t>
            </a:r>
            <a:r>
              <a:rPr lang="en-GB" altLang="en-US" sz="2400" baseline="30000" dirty="0" smtClean="0"/>
              <a:t> 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 or </a:t>
            </a:r>
            <a:r>
              <a:rPr lang="en-GB" altLang="en-US" sz="2400" dirty="0" err="1" smtClean="0"/>
              <a:t>Odds</a:t>
            </a:r>
            <a:r>
              <a:rPr lang="en-GB" altLang="en-US" sz="2400" baseline="30000" dirty="0" err="1" smtClean="0"/>
              <a:t>A</a:t>
            </a:r>
            <a:r>
              <a:rPr lang="en-GB" altLang="en-US" sz="2400" dirty="0" smtClean="0"/>
              <a:t>/</a:t>
            </a:r>
            <a:r>
              <a:rPr lang="en-GB" altLang="en-US" sz="2400" dirty="0" err="1" smtClean="0"/>
              <a:t>Odds</a:t>
            </a:r>
            <a:r>
              <a:rPr lang="en-GB" altLang="en-US" sz="2400" baseline="30000" dirty="0" err="1" smtClean="0"/>
              <a:t>B</a:t>
            </a:r>
            <a:r>
              <a:rPr lang="en-GB" altLang="en-US" sz="2400" baseline="30000" dirty="0" smtClean="0"/>
              <a:t> </a:t>
            </a:r>
            <a:r>
              <a:rPr lang="en-GB" altLang="en-US" sz="2400" dirty="0" smtClean="0"/>
              <a:t>or logistic regress</a:t>
            </a:r>
            <a:endParaRPr lang="en-GB" altLang="en-US" sz="2400" baseline="30000" dirty="0" smtClean="0"/>
          </a:p>
          <a:p>
            <a:pPr marL="457200" lvl="1" indent="0">
              <a:buNone/>
            </a:pPr>
            <a:r>
              <a:rPr lang="en-GB" altLang="en-US" sz="2400" dirty="0" smtClean="0"/>
              <a:t> 	= e.g. 2</a:t>
            </a:r>
            <a:r>
              <a:rPr lang="en-GB" altLang="en-US" sz="2400" dirty="0"/>
              <a:t>% / 0.5% = </a:t>
            </a:r>
            <a:r>
              <a:rPr lang="en-GB" altLang="en-US" sz="2400" dirty="0" smtClean="0"/>
              <a:t>4</a:t>
            </a:r>
          </a:p>
          <a:p>
            <a:pPr marL="457200" lvl="1" indent="0">
              <a:buNone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		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Odds – Ratio of event occurring vs not occurring</a:t>
            </a:r>
            <a:endParaRPr lang="en-GB" altLang="en-US" sz="2400" dirty="0"/>
          </a:p>
          <a:p>
            <a:r>
              <a:rPr lang="en-GB" sz="2800" dirty="0" smtClean="0"/>
              <a:t>Statistically Sig (P-val≤0.05) vs Clinically Sig</a:t>
            </a:r>
          </a:p>
          <a:p>
            <a:r>
              <a:rPr lang="en-GB" sz="2800" dirty="0" smtClean="0"/>
              <a:t>Confidence Interval (95% C.I.) = accuracy!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2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all it seems?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Confounding</a:t>
            </a:r>
          </a:p>
          <a:p>
            <a:pPr lvl="1"/>
            <a:r>
              <a:rPr lang="en-GB" dirty="0" smtClean="0"/>
              <a:t>A third variable which has the potential to affect both the measurement and the variable being assessed. 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 case mix; time periods (before/after)….</a:t>
            </a:r>
          </a:p>
          <a:p>
            <a:pPr lvl="1"/>
            <a:r>
              <a:rPr lang="en-GB" dirty="0" smtClean="0"/>
              <a:t>Identify and demonstrate confounding (or lack of it)</a:t>
            </a:r>
          </a:p>
          <a:p>
            <a:pPr lvl="1"/>
            <a:r>
              <a:rPr lang="en-GB" dirty="0" smtClean="0"/>
              <a:t>May be able to adjust statistically (ask for help!)</a:t>
            </a:r>
          </a:p>
          <a:p>
            <a:r>
              <a:rPr lang="en-GB" dirty="0" smtClean="0"/>
              <a:t>Is the sample representative?</a:t>
            </a:r>
          </a:p>
          <a:p>
            <a:pPr lvl="1"/>
            <a:r>
              <a:rPr lang="en-GB" dirty="0" smtClean="0"/>
              <a:t>Inclusion/exclusion?</a:t>
            </a:r>
          </a:p>
          <a:p>
            <a:pPr lvl="1"/>
            <a:r>
              <a:rPr lang="en-GB" dirty="0" smtClean="0"/>
              <a:t>Selectively missing data?</a:t>
            </a:r>
          </a:p>
          <a:p>
            <a:pPr lvl="1"/>
            <a:r>
              <a:rPr lang="en-GB" dirty="0" smtClean="0"/>
              <a:t>Setting?</a:t>
            </a:r>
          </a:p>
          <a:p>
            <a:pPr lvl="1"/>
            <a:r>
              <a:rPr lang="en-GB" dirty="0" smtClean="0"/>
              <a:t>Power?</a:t>
            </a:r>
          </a:p>
          <a:p>
            <a:r>
              <a:rPr lang="en-GB" dirty="0" smtClean="0"/>
              <a:t>Hawthorne effect</a:t>
            </a:r>
          </a:p>
          <a:p>
            <a:pPr lvl="1"/>
            <a:r>
              <a:rPr lang="en-GB" dirty="0" smtClean="0"/>
              <a:t>People behave differently if they know they are being observed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50" y="0"/>
            <a:ext cx="4883747" cy="24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663666"/>
          </a:xfrm>
        </p:spPr>
        <p:txBody>
          <a:bodyPr>
            <a:normAutofit/>
          </a:bodyPr>
          <a:lstStyle/>
          <a:p>
            <a:r>
              <a:rPr lang="en-GB" dirty="0" smtClean="0"/>
              <a:t>No clear hypothesis or parameter to be estimated</a:t>
            </a:r>
          </a:p>
          <a:p>
            <a:r>
              <a:rPr lang="en-GB" dirty="0" smtClean="0"/>
              <a:t>Multiple measurements (of the same thing) on the same people</a:t>
            </a:r>
          </a:p>
          <a:p>
            <a:r>
              <a:rPr lang="en-GB" dirty="0" smtClean="0"/>
              <a:t>Multiple hypothesis tests</a:t>
            </a:r>
          </a:p>
          <a:p>
            <a:r>
              <a:rPr lang="en-GB" dirty="0" smtClean="0"/>
              <a:t>Incompletely observed outcomes </a:t>
            </a:r>
          </a:p>
          <a:p>
            <a:pPr lvl="1"/>
            <a:r>
              <a:rPr lang="en-GB" dirty="0" smtClean="0"/>
              <a:t>Survival or time to event which hasn’t always happened</a:t>
            </a:r>
          </a:p>
          <a:p>
            <a:r>
              <a:rPr lang="en-GB" dirty="0" smtClean="0"/>
              <a:t>Non-random sampling</a:t>
            </a:r>
          </a:p>
          <a:p>
            <a:r>
              <a:rPr lang="en-GB" dirty="0" smtClean="0"/>
              <a:t>Potential confounding</a:t>
            </a:r>
          </a:p>
          <a:p>
            <a:r>
              <a:rPr lang="en-GB" dirty="0" smtClean="0"/>
              <a:t>Missing data (…)</a:t>
            </a:r>
          </a:p>
        </p:txBody>
      </p:sp>
    </p:spTree>
    <p:extLst>
      <p:ext uri="{BB962C8B-B14F-4D97-AF65-F5344CB8AC3E}">
        <p14:creationId xmlns:p14="http://schemas.microsoft.com/office/powerpoint/2010/main" val="2656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avoid it!</a:t>
            </a:r>
          </a:p>
          <a:p>
            <a:r>
              <a:rPr lang="en-GB" dirty="0" smtClean="0"/>
              <a:t>Acknowledge it </a:t>
            </a:r>
          </a:p>
          <a:p>
            <a:r>
              <a:rPr lang="en-GB" dirty="0" smtClean="0"/>
              <a:t>Describe it </a:t>
            </a:r>
          </a:p>
          <a:p>
            <a:pPr lvl="1"/>
            <a:r>
              <a:rPr lang="en-GB" dirty="0" smtClean="0"/>
              <a:t>Who/what is missing?</a:t>
            </a:r>
          </a:p>
          <a:p>
            <a:r>
              <a:rPr lang="en-GB" dirty="0" smtClean="0"/>
              <a:t>Think about the reasons and consequences</a:t>
            </a:r>
          </a:p>
          <a:p>
            <a:pPr lvl="1"/>
            <a:r>
              <a:rPr lang="en-GB" dirty="0" smtClean="0"/>
              <a:t>Why missing? </a:t>
            </a:r>
          </a:p>
          <a:p>
            <a:r>
              <a:rPr lang="en-GB" dirty="0" smtClean="0"/>
              <a:t>Explore the consequences</a:t>
            </a:r>
          </a:p>
          <a:p>
            <a:pPr lvl="1"/>
            <a:r>
              <a:rPr lang="en-GB" dirty="0" smtClean="0"/>
              <a:t>How big a difference could it make?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1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is expected?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expected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0002" y="1549832"/>
            <a:ext cx="8145143" cy="5206568"/>
          </a:xfrm>
        </p:spPr>
        <p:txBody>
          <a:bodyPr>
            <a:noAutofit/>
          </a:bodyPr>
          <a:lstStyle/>
          <a:p>
            <a:r>
              <a:rPr lang="en-GB" dirty="0" smtClean="0"/>
              <a:t>Clear aims and objectives</a:t>
            </a:r>
          </a:p>
          <a:p>
            <a:r>
              <a:rPr lang="en-GB" dirty="0" smtClean="0"/>
              <a:t>A study compatible with your aims</a:t>
            </a:r>
          </a:p>
          <a:p>
            <a:r>
              <a:rPr lang="en-GB" dirty="0" smtClean="0"/>
              <a:t>Good data collection and management</a:t>
            </a:r>
          </a:p>
          <a:p>
            <a:r>
              <a:rPr lang="en-GB" dirty="0" smtClean="0"/>
              <a:t>Appropriate, simple,  analyses</a:t>
            </a:r>
          </a:p>
          <a:p>
            <a:pPr lvl="1"/>
            <a:r>
              <a:rPr lang="en-GB" dirty="0"/>
              <a:t>Do not use </a:t>
            </a:r>
            <a:r>
              <a:rPr lang="en-GB" dirty="0" smtClean="0"/>
              <a:t>methods </a:t>
            </a:r>
            <a:r>
              <a:rPr lang="en-GB" dirty="0"/>
              <a:t>of analysis that you </a:t>
            </a:r>
            <a:r>
              <a:rPr lang="en-GB" dirty="0" smtClean="0"/>
              <a:t>don’t understand</a:t>
            </a:r>
          </a:p>
          <a:p>
            <a:pPr lvl="1"/>
            <a:r>
              <a:rPr lang="en-GB" dirty="0"/>
              <a:t>You will not get marks for unnecessarily complicated analyses </a:t>
            </a:r>
            <a:r>
              <a:rPr lang="en-GB" dirty="0" smtClean="0"/>
              <a:t>- certainly </a:t>
            </a:r>
            <a:r>
              <a:rPr lang="en-GB" dirty="0"/>
              <a:t>not if you get them wrong!</a:t>
            </a:r>
          </a:p>
          <a:p>
            <a:pPr lvl="1"/>
            <a:r>
              <a:rPr lang="en-GB" dirty="0" smtClean="0"/>
              <a:t>It </a:t>
            </a:r>
            <a:r>
              <a:rPr lang="en-GB" dirty="0"/>
              <a:t>is important that you understand what you are doing.</a:t>
            </a:r>
          </a:p>
          <a:p>
            <a:pPr lvl="1"/>
            <a:r>
              <a:rPr lang="en-GB" dirty="0" smtClean="0"/>
              <a:t>Better </a:t>
            </a:r>
            <a:r>
              <a:rPr lang="en-GB" dirty="0"/>
              <a:t>to use simple methods of statistical analysis that you </a:t>
            </a:r>
            <a:r>
              <a:rPr lang="en-GB" dirty="0" smtClean="0"/>
              <a:t>fully understand </a:t>
            </a:r>
            <a:r>
              <a:rPr lang="en-GB" dirty="0"/>
              <a:t>correctly.</a:t>
            </a:r>
          </a:p>
          <a:p>
            <a:endParaRPr lang="en-GB" dirty="0" smtClean="0"/>
          </a:p>
          <a:p>
            <a:r>
              <a:rPr lang="en-GB" dirty="0" smtClean="0"/>
              <a:t>Correct interpretation of the result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340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expected (continued)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0002" y="1549832"/>
            <a:ext cx="8145143" cy="4983704"/>
          </a:xfrm>
        </p:spPr>
        <p:txBody>
          <a:bodyPr>
            <a:noAutofit/>
          </a:bodyPr>
          <a:lstStyle/>
          <a:p>
            <a:r>
              <a:rPr lang="en-GB" dirty="0" smtClean="0"/>
              <a:t>Self Critical review</a:t>
            </a:r>
          </a:p>
          <a:p>
            <a:pPr lvl="1"/>
            <a:r>
              <a:rPr lang="en-GB" dirty="0" smtClean="0"/>
              <a:t>Sample – how representative? Biases?</a:t>
            </a:r>
          </a:p>
          <a:p>
            <a:pPr lvl="1"/>
            <a:r>
              <a:rPr lang="en-GB" dirty="0" smtClean="0"/>
              <a:t>Data – strengths and weaknesses? Missing </a:t>
            </a:r>
            <a:r>
              <a:rPr lang="en-GB" dirty="0"/>
              <a:t>data?</a:t>
            </a:r>
          </a:p>
          <a:p>
            <a:pPr lvl="1"/>
            <a:r>
              <a:rPr lang="en-GB" dirty="0" smtClean="0"/>
              <a:t>Biases</a:t>
            </a:r>
          </a:p>
          <a:p>
            <a:pPr lvl="1"/>
            <a:r>
              <a:rPr lang="en-GB" dirty="0" smtClean="0"/>
              <a:t>Confounding – are there alternative explanations for your results?</a:t>
            </a:r>
          </a:p>
          <a:p>
            <a:pPr lvl="1"/>
            <a:r>
              <a:rPr lang="en-GB" dirty="0" smtClean="0"/>
              <a:t>Analysis – are there things you haven’t accounted for? What else might be needed?</a:t>
            </a:r>
          </a:p>
          <a:p>
            <a:r>
              <a:rPr lang="en-GB" dirty="0" smtClean="0"/>
              <a:t>Awareness of the literature</a:t>
            </a:r>
          </a:p>
          <a:p>
            <a:pPr lvl="1"/>
            <a:r>
              <a:rPr lang="en-GB" dirty="0"/>
              <a:t>Don’t believe all you read in the </a:t>
            </a:r>
            <a:r>
              <a:rPr lang="en-GB" dirty="0" smtClean="0"/>
              <a:t>papers!</a:t>
            </a:r>
          </a:p>
          <a:p>
            <a:pPr lvl="1"/>
            <a:r>
              <a:rPr lang="en-GB" dirty="0" smtClean="0"/>
              <a:t>How do your results compare? Effect sizes not P-values!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KEEP IT SIMPLE</a:t>
            </a:r>
          </a:p>
        </p:txBody>
      </p:sp>
    </p:spTree>
    <p:extLst>
      <p:ext uri="{BB962C8B-B14F-4D97-AF65-F5344CB8AC3E}">
        <p14:creationId xmlns:p14="http://schemas.microsoft.com/office/powerpoint/2010/main" val="11229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590261"/>
            <a:ext cx="7675350" cy="4586702"/>
          </a:xfrm>
        </p:spPr>
        <p:txBody>
          <a:bodyPr>
            <a:normAutofit/>
          </a:bodyPr>
          <a:lstStyle/>
          <a:p>
            <a:r>
              <a:rPr lang="en-GB" dirty="0" smtClean="0"/>
              <a:t>Don’t worry about the statistics</a:t>
            </a:r>
          </a:p>
          <a:p>
            <a:r>
              <a:rPr lang="en-GB" dirty="0" smtClean="0"/>
              <a:t>Keep it simple </a:t>
            </a:r>
          </a:p>
          <a:p>
            <a:pPr lvl="1"/>
            <a:r>
              <a:rPr lang="en-GB" dirty="0" smtClean="0"/>
              <a:t>clear aims, clean design and straightforward analysis</a:t>
            </a:r>
          </a:p>
          <a:p>
            <a:r>
              <a:rPr lang="en-GB" dirty="0" smtClean="0"/>
              <a:t>Take care with your data</a:t>
            </a:r>
          </a:p>
          <a:p>
            <a:r>
              <a:rPr lang="en-GB" dirty="0" smtClean="0"/>
              <a:t>P-values are not compulsory</a:t>
            </a:r>
          </a:p>
          <a:p>
            <a:r>
              <a:rPr lang="en-GB" dirty="0" smtClean="0"/>
              <a:t>Critical evaluation is compulsory</a:t>
            </a:r>
          </a:p>
          <a:p>
            <a:r>
              <a:rPr lang="en-GB" dirty="0" smtClean="0"/>
              <a:t>Don’t believe all you read in the papers</a:t>
            </a:r>
          </a:p>
          <a:p>
            <a:r>
              <a:rPr lang="en-GB" dirty="0" smtClean="0"/>
              <a:t>Help and software training is available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417" y="5473147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chemeClr val="accent6"/>
                </a:solidFill>
              </a:rPr>
              <a:t>Good luck!</a:t>
            </a:r>
            <a:endParaRPr lang="en-GB" sz="36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Help Available </a:t>
            </a:r>
            <a:r>
              <a:rPr lang="en-GB" sz="5400" dirty="0" smtClean="0"/>
              <a:t>– Collaborate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37" y="5841725"/>
            <a:ext cx="7207319" cy="444775"/>
          </a:xfrm>
        </p:spPr>
        <p:txBody>
          <a:bodyPr>
            <a:noAutofit/>
          </a:bodyPr>
          <a:lstStyle/>
          <a:p>
            <a:pPr algn="r"/>
            <a:r>
              <a:rPr lang="en-GB" sz="2400" dirty="0" smtClean="0"/>
              <a:t>Slides and Guidance notes available via Piazza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Resources for APEP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00" y="1730476"/>
            <a:ext cx="4823381" cy="3927475"/>
          </a:xfrm>
        </p:spPr>
        <p:txBody>
          <a:bodyPr>
            <a:normAutofit/>
          </a:bodyPr>
          <a:lstStyle/>
          <a:p>
            <a:r>
              <a:rPr lang="en-GB" dirty="0" smtClean="0"/>
              <a:t>Details and links in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STATISTICS </a:t>
            </a:r>
            <a:r>
              <a:rPr lang="en-GB" dirty="0">
                <a:solidFill>
                  <a:schemeClr val="tx1"/>
                </a:solidFill>
              </a:rPr>
              <a:t>GUIDANCE NOTES </a:t>
            </a:r>
            <a:r>
              <a:rPr lang="en-GB" dirty="0" smtClean="0">
                <a:solidFill>
                  <a:schemeClr val="tx1"/>
                </a:solidFill>
              </a:rPr>
              <a:t>FOR Applied PEP</a:t>
            </a:r>
            <a:endParaRPr lang="en-GB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Available online</a:t>
            </a:r>
            <a:r>
              <a:rPr lang="en-GB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details have been emailed – also below</a:t>
            </a:r>
          </a:p>
          <a:p>
            <a:r>
              <a:rPr lang="en-GB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See also further contact details in APEP handbook</a:t>
            </a:r>
          </a:p>
          <a:p>
            <a:endParaRPr lang="en-GB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57200" lvl="1" indent="0">
              <a:buNone/>
            </a:pPr>
            <a:endParaRPr lang="en-GB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434" y="6030862"/>
            <a:ext cx="765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http://</a:t>
            </a:r>
            <a:r>
              <a:rPr lang="en-GB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research.bmh.manchester.ac.uk/biostatistics/teaching/statisticalsupport</a:t>
            </a:r>
            <a:endParaRPr lang="en-GB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91" y="2082296"/>
            <a:ext cx="3354484" cy="30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One-to-one Statistical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2" y="1690690"/>
            <a:ext cx="8563896" cy="49325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One-to-one advice with a statistician </a:t>
            </a:r>
          </a:p>
          <a:p>
            <a:r>
              <a:rPr lang="en-GB" dirty="0" smtClean="0"/>
              <a:t>Up to 3 sessions available - 30 minutes</a:t>
            </a:r>
          </a:p>
          <a:p>
            <a:pPr lvl="1"/>
            <a:r>
              <a:rPr lang="en-GB" dirty="0" smtClean="0"/>
              <a:t>Attempt to provide continuity</a:t>
            </a:r>
          </a:p>
          <a:p>
            <a:pPr lvl="1"/>
            <a:r>
              <a:rPr lang="en-GB" dirty="0" smtClean="0"/>
              <a:t>Good to meet fairly early on</a:t>
            </a:r>
          </a:p>
          <a:p>
            <a:r>
              <a:rPr lang="en-GB" dirty="0" smtClean="0"/>
              <a:t>Booking is required </a:t>
            </a:r>
          </a:p>
          <a:p>
            <a:pPr lvl="1"/>
            <a:r>
              <a:rPr lang="en-GB" dirty="0" smtClean="0"/>
              <a:t>Email - </a:t>
            </a:r>
            <a:r>
              <a:rPr lang="en-GB" u="sng" dirty="0" smtClean="0">
                <a:hlinkClick r:id="rId3"/>
              </a:rPr>
              <a:t>Mhs-Medstats@manchester.ac.uk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State: </a:t>
            </a:r>
            <a:r>
              <a:rPr lang="en-GB" b="1" dirty="0" smtClean="0"/>
              <a:t>Name</a:t>
            </a:r>
          </a:p>
          <a:p>
            <a:pPr marL="914400" lvl="2" indent="0">
              <a:buNone/>
            </a:pPr>
            <a:r>
              <a:rPr lang="en-GB" sz="1900" b="1" dirty="0" smtClean="0"/>
              <a:t>         APEP Location (Central Manchester, Salford, Christie, Wythenshawe)</a:t>
            </a:r>
          </a:p>
          <a:p>
            <a:pPr marL="914400" lvl="2" indent="0">
              <a:buNone/>
            </a:pPr>
            <a:r>
              <a:rPr lang="en-GB" sz="1900" b="1" dirty="0" smtClean="0"/>
              <a:t>         </a:t>
            </a:r>
            <a:r>
              <a:rPr lang="en-GB" sz="2100" b="1" dirty="0" smtClean="0"/>
              <a:t>Short paragraph explaining project</a:t>
            </a:r>
          </a:p>
          <a:p>
            <a:pPr marL="914400" lvl="2" indent="0">
              <a:buNone/>
            </a:pPr>
            <a:r>
              <a:rPr lang="en-GB" sz="2100" b="1" dirty="0" smtClean="0"/>
              <a:t>         Questions (2 or 3)</a:t>
            </a:r>
          </a:p>
          <a:p>
            <a:r>
              <a:rPr lang="en-GB" dirty="0" smtClean="0"/>
              <a:t>Bring any relevant documents as hard copies</a:t>
            </a:r>
          </a:p>
          <a:p>
            <a:r>
              <a:rPr lang="en-GB" dirty="0" smtClean="0"/>
              <a:t>Written draft of aims, objectives and outline design is helpful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chemeClr val="tx1"/>
                </a:solidFill>
              </a:rPr>
              <a:t>Note – different system at LTH (Preston) – see APEP guidelines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Software For 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9998" y="1485902"/>
            <a:ext cx="8171480" cy="5143499"/>
          </a:xfrm>
        </p:spPr>
        <p:txBody>
          <a:bodyPr>
            <a:noAutofit/>
          </a:bodyPr>
          <a:lstStyle/>
          <a:p>
            <a:r>
              <a:rPr lang="en-GB" dirty="0" smtClean="0"/>
              <a:t>SPSS (version 22/23) </a:t>
            </a:r>
          </a:p>
          <a:p>
            <a:pPr lvl="1"/>
            <a:r>
              <a:rPr lang="en-GB" dirty="0" smtClean="0"/>
              <a:t>available to from IT Services web pages </a:t>
            </a:r>
            <a:r>
              <a:rPr lang="en-GB" sz="1600" dirty="0" smtClean="0">
                <a:hlinkClick r:id="rId3"/>
              </a:rPr>
              <a:t>www.itservices.manchester.ac.uk/software/</a:t>
            </a:r>
            <a:r>
              <a:rPr lang="en-GB" sz="1600" dirty="0" smtClean="0"/>
              <a:t>.  </a:t>
            </a:r>
          </a:p>
          <a:p>
            <a:pPr lvl="1"/>
            <a:r>
              <a:rPr lang="en-GB" dirty="0" smtClean="0"/>
              <a:t>You are advised to obtain the software well in advance.   </a:t>
            </a:r>
          </a:p>
          <a:p>
            <a:r>
              <a:rPr lang="en-GB" dirty="0" err="1" smtClean="0"/>
              <a:t>StatsDirect</a:t>
            </a:r>
            <a:endParaRPr lang="en-GB" dirty="0" smtClean="0"/>
          </a:p>
          <a:p>
            <a:pPr lvl="1"/>
            <a:r>
              <a:rPr lang="en-GB" dirty="0" smtClean="0"/>
              <a:t>a limited time trial version can be downloaded from </a:t>
            </a:r>
            <a:r>
              <a:rPr lang="en-GB" sz="1600" dirty="0" smtClean="0">
                <a:hlinkClick r:id="rId4"/>
              </a:rPr>
              <a:t>www.statsdirect.com</a:t>
            </a:r>
            <a:r>
              <a:rPr lang="en-GB" sz="1600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You can also request a license by contacting the IT Service </a:t>
            </a:r>
          </a:p>
          <a:p>
            <a:r>
              <a:rPr lang="en-GB" dirty="0" smtClean="0"/>
              <a:t>Self instruction booklets for SPSS and </a:t>
            </a:r>
            <a:r>
              <a:rPr lang="en-GB" dirty="0" err="1" smtClean="0"/>
              <a:t>StatsDirect</a:t>
            </a:r>
            <a:r>
              <a:rPr lang="en-GB" dirty="0" smtClean="0"/>
              <a:t>  </a:t>
            </a:r>
          </a:p>
          <a:p>
            <a:pPr lvl="1"/>
            <a:r>
              <a:rPr lang="en-GB" sz="1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hlinkClick r:id="rId5"/>
              </a:rPr>
              <a:t>http://research.bmh.manchester.ac.uk/biostatistics/teaching/statisticalsupport</a:t>
            </a:r>
            <a:endParaRPr lang="en-GB" sz="1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lvl="1"/>
            <a:endParaRPr lang="en-GB" dirty="0" smtClean="0"/>
          </a:p>
          <a:p>
            <a:r>
              <a:rPr lang="en-GB" dirty="0" smtClean="0"/>
              <a:t>Some statistical resources on the internet including self-teaching materials and software can also be accessed from these web pages, and booklets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4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use SPSS/</a:t>
            </a:r>
            <a:r>
              <a:rPr lang="en-GB" dirty="0" err="1" smtClean="0"/>
              <a:t>StatsDirect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Self –instruction guides</a:t>
            </a:r>
          </a:p>
          <a:p>
            <a:r>
              <a:rPr lang="en-GB" dirty="0" smtClean="0"/>
              <a:t>Built-in help </a:t>
            </a:r>
          </a:p>
          <a:p>
            <a:r>
              <a:rPr lang="en-GB" dirty="0" smtClean="0"/>
              <a:t>Loads of internet tutorials on SPSS – Links in notes</a:t>
            </a:r>
          </a:p>
          <a:p>
            <a:endParaRPr lang="en-GB" dirty="0"/>
          </a:p>
          <a:p>
            <a:r>
              <a:rPr lang="en-GB" dirty="0" smtClean="0"/>
              <a:t>Ask straightforward questions  </a:t>
            </a:r>
          </a:p>
          <a:p>
            <a:r>
              <a:rPr lang="en-GB" dirty="0" smtClean="0"/>
              <a:t>One-to-one sessions can help with specific problems associated with your data/analyses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6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SPSS or StatsDirect?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690690"/>
            <a:ext cx="7675350" cy="4351338"/>
          </a:xfrm>
        </p:spPr>
        <p:txBody>
          <a:bodyPr>
            <a:noAutofit/>
          </a:bodyPr>
          <a:lstStyle/>
          <a:p>
            <a:r>
              <a:rPr lang="en-GB" dirty="0" smtClean="0"/>
              <a:t>SPSS – comprehensive, widely used package. </a:t>
            </a:r>
          </a:p>
          <a:p>
            <a:pPr lvl="1"/>
            <a:r>
              <a:rPr lang="en-GB" dirty="0" smtClean="0"/>
              <a:t>Good for data entry, surveys, standard statistics, large datasets</a:t>
            </a:r>
          </a:p>
          <a:p>
            <a:pPr lvl="1"/>
            <a:r>
              <a:rPr lang="en-GB" dirty="0" smtClean="0"/>
              <a:t>Poor at confidence intervals, specific medical stats missing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Use if you have  a large (&gt;100) or complex dataset.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Use if want to learn an industry standard package</a:t>
            </a:r>
          </a:p>
          <a:p>
            <a:r>
              <a:rPr lang="en-GB" dirty="0" smtClean="0"/>
              <a:t>StatsDirect – written for medics.</a:t>
            </a:r>
          </a:p>
          <a:p>
            <a:pPr lvl="1"/>
            <a:r>
              <a:rPr lang="en-GB" dirty="0" smtClean="0"/>
              <a:t>Not suited to large, complex datasets. Poor missing value handling</a:t>
            </a:r>
          </a:p>
          <a:p>
            <a:pPr lvl="1"/>
            <a:r>
              <a:rPr lang="en-GB" dirty="0" smtClean="0"/>
              <a:t>Good coverage of the methods used in medical data</a:t>
            </a:r>
          </a:p>
          <a:p>
            <a:pPr lvl="2"/>
            <a:r>
              <a:rPr lang="en-GB" dirty="0" smtClean="0"/>
              <a:t>Agreement studies; diagnostic test studies</a:t>
            </a:r>
          </a:p>
          <a:p>
            <a:pPr lvl="1"/>
            <a:r>
              <a:rPr lang="en-GB" dirty="0" smtClean="0"/>
              <a:t>Excellent calculators if have your data already summarised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Use if small dataset or if already know the program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Use if your study is about agreement or validating a diagnostic test rather than testing differences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4606</TotalTime>
  <Words>2324</Words>
  <Application>Microsoft Office PowerPoint</Application>
  <PresentationFormat>On-screen Show (4:3)</PresentationFormat>
  <Paragraphs>405</Paragraphs>
  <Slides>40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Depth</vt:lpstr>
      <vt:lpstr>Statistics  Guidance and Support</vt:lpstr>
      <vt:lpstr>Outline</vt:lpstr>
      <vt:lpstr>Your friendly neighbourhood statistician</vt:lpstr>
      <vt:lpstr>Help Available – Collaborate </vt:lpstr>
      <vt:lpstr>Statistical Resources for APEP</vt:lpstr>
      <vt:lpstr>One-to-one Statistical Advice</vt:lpstr>
      <vt:lpstr>Software For Statistics</vt:lpstr>
      <vt:lpstr>Learning to use SPSS/StatsDirect</vt:lpstr>
      <vt:lpstr>SPSS or StatsDirect?</vt:lpstr>
      <vt:lpstr>Some Useful Statistical Texts</vt:lpstr>
      <vt:lpstr>Questions?</vt:lpstr>
      <vt:lpstr>Practical Hints and Tips</vt:lpstr>
      <vt:lpstr>Practical Hints and Tips</vt:lpstr>
      <vt:lpstr>Keep It Simple!</vt:lpstr>
      <vt:lpstr>First Design your Study</vt:lpstr>
      <vt:lpstr>Audit or Research?</vt:lpstr>
      <vt:lpstr>Before you collect any data</vt:lpstr>
      <vt:lpstr>Data Collection</vt:lpstr>
      <vt:lpstr>Questionnaire Design </vt:lpstr>
      <vt:lpstr>Data Management</vt:lpstr>
      <vt:lpstr>Entering data</vt:lpstr>
      <vt:lpstr>Data (Foundry example excel)</vt:lpstr>
      <vt:lpstr>Coding Data</vt:lpstr>
      <vt:lpstr>Data (Foundry example SPSS)</vt:lpstr>
      <vt:lpstr>Data Cleaning</vt:lpstr>
      <vt:lpstr>Data Analysis</vt:lpstr>
      <vt:lpstr>Over-the-counter statistics</vt:lpstr>
      <vt:lpstr>Which test do I pick off the shelf?</vt:lpstr>
      <vt:lpstr>Prescription Only Statistics</vt:lpstr>
      <vt:lpstr>Brain Surgery</vt:lpstr>
      <vt:lpstr>Always read the label</vt:lpstr>
      <vt:lpstr>Interpretation - What does it mean?</vt:lpstr>
      <vt:lpstr>Is it all it seems?</vt:lpstr>
      <vt:lpstr>Red Flags</vt:lpstr>
      <vt:lpstr>Missing data</vt:lpstr>
      <vt:lpstr>What is expected?</vt:lpstr>
      <vt:lpstr>What is expected </vt:lpstr>
      <vt:lpstr>What is expected (continued)</vt:lpstr>
      <vt:lpstr>Summary</vt:lpstr>
      <vt:lpstr>Questions?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Antonia Marsden</cp:lastModifiedBy>
  <cp:revision>134</cp:revision>
  <cp:lastPrinted>2018-04-10T17:10:28Z</cp:lastPrinted>
  <dcterms:created xsi:type="dcterms:W3CDTF">2015-05-05T11:22:05Z</dcterms:created>
  <dcterms:modified xsi:type="dcterms:W3CDTF">2019-04-04T12:35:56Z</dcterms:modified>
</cp:coreProperties>
</file>